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20B0606030504020204"/>
      <p:regular r:id="rId10"/>
    </p:embeddedFont>
    <p:embeddedFont>
      <p:font typeface="Open Sans Bold" charset="1" panose="020B0806030504020204"/>
      <p:regular r:id="rId11"/>
    </p:embeddedFont>
    <p:embeddedFont>
      <p:font typeface="Open Sans Italics" charset="1" panose="020B0606030504020204"/>
      <p:regular r:id="rId12"/>
    </p:embeddedFont>
    <p:embeddedFont>
      <p:font typeface="Open Sans Bold Italics" charset="1" panose="020B0806030504020204"/>
      <p:regular r:id="rId13"/>
    </p:embeddedFont>
    <p:embeddedFont>
      <p:font typeface="Open Sans Extra Bold" charset="1" panose="020B0906030804020204"/>
      <p:regular r:id="rId14"/>
    </p:embeddedFont>
    <p:embeddedFont>
      <p:font typeface="Open Sans Extra Bold Italics" charset="1" panose="020B0906030804020204"/>
      <p:regular r:id="rId15"/>
    </p:embeddedFont>
    <p:embeddedFont>
      <p:font typeface="Open Sans Bold" charset="1" panose="00000000000000000000"/>
      <p:regular r:id="rId16"/>
    </p:embeddedFont>
    <p:embeddedFont>
      <p:font typeface="Open Sans Bold Bold" charset="1" panose="00000000000000000000"/>
      <p:regular r:id="rId17"/>
    </p:embeddedFont>
    <p:embeddedFont>
      <p:font typeface="Open Sans Bold Italics" charset="1" panose="00000000000000000000"/>
      <p:regular r:id="rId18"/>
    </p:embeddedFont>
    <p:embeddedFont>
      <p:font typeface="Open Sans Bold Bold Italic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32" Target="slides/slide13.xml" Type="http://schemas.openxmlformats.org/officeDocument/2006/relationships/slide"/><Relationship Id="rId33" Target="slides/slide14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jpeg>
</file>

<file path=ppt/media/image2.svg>
</file>

<file path=ppt/media/image3.png>
</file>

<file path=ppt/media/image4.sv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9D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1420" y="1830269"/>
            <a:ext cx="8613455" cy="5184129"/>
            <a:chOff x="0" y="0"/>
            <a:chExt cx="11484607" cy="691217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1484607" cy="5486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FFFFFF"/>
                  </a:solidFill>
                  <a:latin typeface="Open Sans"/>
                </a:rPr>
                <a:t>Diseaase Detection using ML bot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6355488"/>
              <a:ext cx="11484607" cy="5566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pc="49" sz="2500">
                  <a:solidFill>
                    <a:srgbClr val="FFFFFF"/>
                  </a:solidFill>
                  <a:latin typeface="Open Sans"/>
                </a:rPr>
                <a:t>By: Naman Arora(19MIM10057)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1141789" y="1113019"/>
            <a:ext cx="5965111" cy="80609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8658225" cy="10287000"/>
          </a:xfrm>
          <a:prstGeom prst="rect">
            <a:avLst/>
          </a:prstGeom>
          <a:solidFill>
            <a:srgbClr val="399D4E"/>
          </a:solid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314736" y="2368588"/>
            <a:ext cx="5424743" cy="597008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1356" b="0"/>
          <a:stretch>
            <a:fillRect/>
          </a:stretch>
        </p:blipFill>
        <p:spPr>
          <a:xfrm flipH="false" flipV="false" rot="0">
            <a:off x="11191306" y="2368588"/>
            <a:ext cx="5512521" cy="6148656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886966" y="371475"/>
            <a:ext cx="6514067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00"/>
              </a:lnSpc>
            </a:pPr>
            <a:r>
              <a:rPr lang="en-US" sz="8500">
                <a:solidFill>
                  <a:srgbClr val="FFFFFF"/>
                </a:solidFill>
                <a:latin typeface="Open Sans"/>
              </a:rPr>
              <a:t>Scree</a:t>
            </a:r>
            <a:r>
              <a:rPr lang="en-US" sz="8500">
                <a:solidFill>
                  <a:srgbClr val="64AD50"/>
                </a:solidFill>
                <a:latin typeface="Open Sans"/>
              </a:rPr>
              <a:t>nshots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046389" y="2992964"/>
            <a:ext cx="12195223" cy="626533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963305" y="866775"/>
            <a:ext cx="6361390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399D4E"/>
                </a:solidFill>
                <a:latin typeface="Open Sans Bold"/>
              </a:rPr>
              <a:t>Screenshot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EF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721738" y="2548835"/>
            <a:ext cx="5189330" cy="518933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739363" y="1939235"/>
            <a:ext cx="7034868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2A2A2A"/>
                </a:solidFill>
                <a:latin typeface="Open Sans"/>
              </a:rPr>
              <a:t>Github link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739363" y="4351020"/>
            <a:ext cx="5189330" cy="24542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2A2A2A"/>
                </a:solidFill>
                <a:latin typeface="Open Sans"/>
              </a:rPr>
              <a:t>https://github.com/namanarora09/Disease-Prediction-Using-Machine-Learning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833562" y="4562475"/>
            <a:ext cx="6200775" cy="115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>
                <a:solidFill>
                  <a:srgbClr val="2A2A2A"/>
                </a:solidFill>
                <a:latin typeface="Open Sans"/>
              </a:rPr>
              <a:t>Reference</a:t>
            </a:r>
          </a:p>
        </p:txBody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9693705" y="2001525"/>
          <a:ext cx="7565595" cy="5200650"/>
        </p:xfrm>
        <a:graphic>
          <a:graphicData uri="http://schemas.openxmlformats.org/drawingml/2006/table">
            <a:tbl>
              <a:tblPr/>
              <a:tblGrid>
                <a:gridCol w="7565595"/>
              </a:tblGrid>
              <a:tr h="1905947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Artificial Intelligence (AI) in Healthcare: What Does the Future Hold? | HealthTech Magazine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86792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What is Decision Tree Analysis? Definition, Steps, Example, Advantages, Disadvantages - The Investors Book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07911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Challenges And Future Of AI In Healthcare (analyticsindiamag.com)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9D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47596" t="0" r="19289" b="0"/>
          <a:stretch>
            <a:fillRect/>
          </a:stretch>
        </p:blipFill>
        <p:spPr>
          <a:xfrm flipH="false" flipV="false" rot="0">
            <a:off x="13178246" y="0"/>
            <a:ext cx="5109754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5668387" y="4295775"/>
            <a:ext cx="6951226" cy="153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000000"/>
                </a:solidFill>
                <a:latin typeface="Open Sans Extra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733550" y="4797871"/>
            <a:ext cx="5997460" cy="3762043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733550" y="1727086"/>
            <a:ext cx="6590377" cy="2191964"/>
            <a:chOff x="0" y="0"/>
            <a:chExt cx="8787170" cy="292261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8787170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800"/>
                </a:lnSpc>
              </a:pPr>
              <a:r>
                <a:rPr lang="en-US" sz="9000">
                  <a:solidFill>
                    <a:srgbClr val="399D4E"/>
                  </a:solidFill>
                  <a:latin typeface="Open Sans"/>
                </a:rPr>
                <a:t>Content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313018"/>
              <a:ext cx="8787170" cy="609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en-US" sz="3000">
                  <a:solidFill>
                    <a:srgbClr val="2A2A2A"/>
                  </a:solidFill>
                  <a:latin typeface="Open Sans Bold"/>
                </a:rPr>
                <a:t>What to Know</a:t>
              </a:r>
            </a:p>
          </p:txBody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10222129" y="633704"/>
          <a:ext cx="6430562" cy="9019592"/>
        </p:xfrm>
        <a:graphic>
          <a:graphicData uri="http://schemas.openxmlformats.org/drawingml/2006/table">
            <a:tbl>
              <a:tblPr/>
              <a:tblGrid>
                <a:gridCol w="6430562"/>
              </a:tblGrid>
              <a:tr h="903874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Introduction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3874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Technology used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3874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Architecture of Decision Tree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3874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Benefits of using ML in health sector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3874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Challenges in disease detection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3874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Future Score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3874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Screenshots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4723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Github link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3874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Reference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03874">
                <a:tc>
                  <a:txBody>
                    <a:bodyPr anchor="t" rtlCol="false"/>
                    <a:lstStyle/>
                    <a:p>
                      <a:pPr algn="l">
                        <a:defRPr/>
                      </a:pPr>
                      <a:r>
                        <a:rPr lang="en-US">
                          <a:solidFill>
                            <a:srgbClr val="000000"/>
                          </a:solidFill>
                          <a:latin typeface="Open Sans"/>
                        </a:rPr>
                        <a:t>Conclusion</a:t>
                      </a:r>
                      <a:endParaRPr lang="en-US" sz="1100"/>
                    </a:p>
                  </a:txBody>
                  <a:tcPr>
                    <a:lnL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399D4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47625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EF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1474089" y="1559995"/>
            <a:ext cx="6157683" cy="5137939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1114920"/>
            <a:ext cx="9295426" cy="6028091"/>
            <a:chOff x="0" y="0"/>
            <a:chExt cx="12393901" cy="803745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9525"/>
              <a:ext cx="12393901" cy="2214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3021"/>
                </a:lnSpc>
              </a:pPr>
              <a:r>
                <a:rPr lang="en-US" sz="10851">
                  <a:solidFill>
                    <a:srgbClr val="2A2A2A"/>
                  </a:solidFill>
                  <a:latin typeface="Open Sans"/>
                </a:rPr>
                <a:t>Introduction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359040"/>
              <a:ext cx="12393901" cy="46784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18212" indent="-359106" lvl="1">
                <a:lnSpc>
                  <a:spcPts val="4657"/>
                </a:lnSpc>
                <a:buFont typeface="Arial"/>
                <a:buChar char="•"/>
              </a:pPr>
              <a:r>
                <a:rPr lang="en-US" sz="3326">
                  <a:solidFill>
                    <a:srgbClr val="000000"/>
                  </a:solidFill>
                  <a:latin typeface="Open Sans"/>
                </a:rPr>
                <a:t>As the days are passing by, we are relying more and more on technology.</a:t>
              </a:r>
            </a:p>
            <a:p>
              <a:pPr marL="718212" indent="-359106" lvl="1">
                <a:lnSpc>
                  <a:spcPts val="4657"/>
                </a:lnSpc>
                <a:buFont typeface="Arial"/>
                <a:buChar char="•"/>
              </a:pPr>
              <a:r>
                <a:rPr lang="en-US" sz="3326">
                  <a:solidFill>
                    <a:srgbClr val="000000"/>
                  </a:solidFill>
                  <a:latin typeface="Open Sans"/>
                </a:rPr>
                <a:t>The pandemic has thought us that health comes first.</a:t>
              </a:r>
            </a:p>
            <a:p>
              <a:pPr marL="718212" indent="-359106" lvl="1">
                <a:lnSpc>
                  <a:spcPts val="4657"/>
                </a:lnSpc>
                <a:buFont typeface="Arial"/>
                <a:buChar char="•"/>
              </a:pPr>
              <a:r>
                <a:rPr lang="en-US" sz="3326">
                  <a:solidFill>
                    <a:srgbClr val="000000"/>
                  </a:solidFill>
                  <a:latin typeface="Open Sans"/>
                </a:rPr>
                <a:t>Disease detection using AI &amp; ML can be extremely useful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9144000" cy="10287000"/>
          </a:xfrm>
          <a:prstGeom prst="rect">
            <a:avLst/>
          </a:prstGeom>
          <a:solidFill>
            <a:srgbClr val="399D4E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452562" y="2351713"/>
            <a:ext cx="6238875" cy="243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Open Sans"/>
              </a:rPr>
              <a:t>Technology used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318533" y="2959100"/>
            <a:ext cx="6745316" cy="28307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3565" indent="-291783" lvl="1">
              <a:lnSpc>
                <a:spcPts val="3784"/>
              </a:lnSpc>
              <a:buFont typeface="Arial"/>
              <a:buChar char="•"/>
            </a:pPr>
            <a:r>
              <a:rPr lang="en-US" sz="2702">
                <a:solidFill>
                  <a:srgbClr val="2A2A2A"/>
                </a:solidFill>
                <a:latin typeface="Open Sans"/>
              </a:rPr>
              <a:t>Used the latest version of python(python 3.9) and many of its modules like NumPy, pandas, Tkinter, sklearn, etc.</a:t>
            </a:r>
          </a:p>
          <a:p>
            <a:pPr marL="583565" indent="-291783" lvl="1">
              <a:lnSpc>
                <a:spcPts val="3784"/>
              </a:lnSpc>
              <a:buFont typeface="Arial"/>
              <a:buChar char="•"/>
            </a:pPr>
            <a:r>
              <a:rPr lang="en-US" sz="2702">
                <a:solidFill>
                  <a:srgbClr val="2A2A2A"/>
                </a:solidFill>
                <a:latin typeface="Open Sans"/>
              </a:rPr>
              <a:t>Decision Tree algorithm was used for the development of the model.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211644" y="1955314"/>
            <a:ext cx="10216482" cy="760296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490537"/>
            <a:ext cx="14200796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2A2A2A"/>
                </a:solidFill>
                <a:latin typeface="Open Sans"/>
              </a:rPr>
              <a:t>Architecture of Decision tree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69571" y="2122396"/>
            <a:ext cx="8677275" cy="6042209"/>
            <a:chOff x="0" y="0"/>
            <a:chExt cx="11569700" cy="805627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1569700" cy="4876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>
                  <a:solidFill>
                    <a:srgbClr val="2A2A2A"/>
                  </a:solidFill>
                  <a:latin typeface="Open Sans"/>
                </a:rPr>
                <a:t>FinTech segments according to transaction value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6924920"/>
              <a:ext cx="11569700" cy="11313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2A2A2A"/>
                  </a:solidFill>
                  <a:latin typeface="Open Sans"/>
                </a:rPr>
                <a:t>Digital payments are leading the way followed by personal finance, alternative lending, and alternative financing.</a:t>
              </a:r>
              <a:r>
                <a:rPr lang="en-US" sz="2499">
                  <a:solidFill>
                    <a:srgbClr val="2A2A2A"/>
                  </a:solidFill>
                  <a:latin typeface="Open Sans"/>
                </a:rPr>
                <a:t> 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569072"/>
              <a:ext cx="11569700" cy="711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3500">
                  <a:solidFill>
                    <a:srgbClr val="399D4E"/>
                  </a:solidFill>
                  <a:latin typeface="Open Sans Bold"/>
                </a:rPr>
                <a:t>As of January 2021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633724" y="1486512"/>
            <a:ext cx="5282038" cy="7313975"/>
            <a:chOff x="0" y="0"/>
            <a:chExt cx="7042717" cy="975196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580231" y="9365252"/>
              <a:ext cx="1163247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Item 1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905041" y="9365252"/>
              <a:ext cx="1163247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Item 2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3229850" y="9365252"/>
              <a:ext cx="1163247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Item 3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4554660" y="9365252"/>
              <a:ext cx="1163247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Item 4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5879470" y="9365252"/>
              <a:ext cx="1163247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Item 5</a:t>
              </a:r>
            </a:p>
          </p:txBody>
        </p:sp>
        <p:grpSp>
          <p:nvGrpSpPr>
            <p:cNvPr name="Group 12" id="12"/>
            <p:cNvGrpSpPr>
              <a:grpSpLocks noChangeAspect="true"/>
            </p:cNvGrpSpPr>
            <p:nvPr/>
          </p:nvGrpSpPr>
          <p:grpSpPr>
            <a:xfrm rot="0">
              <a:off x="580231" y="179070"/>
              <a:ext cx="6462486" cy="9062357"/>
              <a:chOff x="0" y="0"/>
              <a:chExt cx="6462486" cy="9062357"/>
            </a:xfrm>
          </p:grpSpPr>
          <p:sp>
            <p:nvSpPr>
              <p:cNvPr name="Freeform 13" id="13"/>
              <p:cNvSpPr/>
              <p:nvPr/>
            </p:nvSpPr>
            <p:spPr>
              <a:xfrm>
                <a:off x="0" y="-6350"/>
                <a:ext cx="646248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6462486">
                    <a:moveTo>
                      <a:pt x="0" y="0"/>
                    </a:moveTo>
                    <a:lnTo>
                      <a:pt x="6462486" y="0"/>
                    </a:lnTo>
                    <a:lnTo>
                      <a:pt x="646248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2A2A2A"/>
              </a:solidFill>
            </p:spPr>
          </p:sp>
          <p:sp>
            <p:nvSpPr>
              <p:cNvPr name="Freeform 14" id="14"/>
              <p:cNvSpPr/>
              <p:nvPr/>
            </p:nvSpPr>
            <p:spPr>
              <a:xfrm>
                <a:off x="0" y="1806121"/>
                <a:ext cx="646248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6462486">
                    <a:moveTo>
                      <a:pt x="0" y="0"/>
                    </a:moveTo>
                    <a:lnTo>
                      <a:pt x="6462486" y="0"/>
                    </a:lnTo>
                    <a:lnTo>
                      <a:pt x="646248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2A2A2A"/>
              </a:solidFill>
            </p:spPr>
          </p:sp>
          <p:sp>
            <p:nvSpPr>
              <p:cNvPr name="Freeform 15" id="15"/>
              <p:cNvSpPr/>
              <p:nvPr/>
            </p:nvSpPr>
            <p:spPr>
              <a:xfrm>
                <a:off x="0" y="3618593"/>
                <a:ext cx="646248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6462486">
                    <a:moveTo>
                      <a:pt x="0" y="0"/>
                    </a:moveTo>
                    <a:lnTo>
                      <a:pt x="6462486" y="0"/>
                    </a:lnTo>
                    <a:lnTo>
                      <a:pt x="646248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2A2A2A"/>
              </a:solidFill>
            </p:spPr>
          </p:sp>
          <p:sp>
            <p:nvSpPr>
              <p:cNvPr name="Freeform 16" id="16"/>
              <p:cNvSpPr/>
              <p:nvPr/>
            </p:nvSpPr>
            <p:spPr>
              <a:xfrm>
                <a:off x="0" y="5431064"/>
                <a:ext cx="646248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6462486">
                    <a:moveTo>
                      <a:pt x="0" y="0"/>
                    </a:moveTo>
                    <a:lnTo>
                      <a:pt x="6462486" y="0"/>
                    </a:lnTo>
                    <a:lnTo>
                      <a:pt x="646248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2A2A2A"/>
              </a:solidFill>
            </p:spPr>
          </p:sp>
          <p:sp>
            <p:nvSpPr>
              <p:cNvPr name="Freeform 17" id="17"/>
              <p:cNvSpPr/>
              <p:nvPr/>
            </p:nvSpPr>
            <p:spPr>
              <a:xfrm>
                <a:off x="0" y="7243535"/>
                <a:ext cx="646248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6462486">
                    <a:moveTo>
                      <a:pt x="0" y="0"/>
                    </a:moveTo>
                    <a:lnTo>
                      <a:pt x="6462486" y="0"/>
                    </a:lnTo>
                    <a:lnTo>
                      <a:pt x="646248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2A2A2A"/>
              </a:solidFill>
            </p:spPr>
          </p:sp>
          <p:sp>
            <p:nvSpPr>
              <p:cNvPr name="Freeform 18" id="18"/>
              <p:cNvSpPr/>
              <p:nvPr/>
            </p:nvSpPr>
            <p:spPr>
              <a:xfrm>
                <a:off x="0" y="9056007"/>
                <a:ext cx="6462486" cy="12700"/>
              </a:xfrm>
              <a:custGeom>
                <a:avLst/>
                <a:gdLst/>
                <a:ahLst/>
                <a:cxnLst/>
                <a:rect r="r" b="b" t="t" l="l"/>
                <a:pathLst>
                  <a:path h="12700" w="6462486">
                    <a:moveTo>
                      <a:pt x="0" y="0"/>
                    </a:moveTo>
                    <a:lnTo>
                      <a:pt x="6462486" y="0"/>
                    </a:lnTo>
                    <a:lnTo>
                      <a:pt x="6462486" y="12700"/>
                    </a:lnTo>
                    <a:lnTo>
                      <a:pt x="0" y="12700"/>
                    </a:lnTo>
                    <a:close/>
                  </a:path>
                </a:pathLst>
              </a:custGeom>
              <a:solidFill>
                <a:srgbClr val="2A2A2A"/>
              </a:solidFill>
            </p:spPr>
          </p:sp>
        </p:grpSp>
        <p:sp>
          <p:nvSpPr>
            <p:cNvPr name="TextBox 19" id="19"/>
            <p:cNvSpPr txBox="true"/>
            <p:nvPr/>
          </p:nvSpPr>
          <p:spPr>
            <a:xfrm rot="0">
              <a:off x="0" y="-28575"/>
              <a:ext cx="427831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25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783896"/>
              <a:ext cx="427831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20 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3596368"/>
              <a:ext cx="427831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15 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5408839"/>
              <a:ext cx="427831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10 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174228" y="7221311"/>
              <a:ext cx="253603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5 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174228" y="9033782"/>
              <a:ext cx="253603" cy="3867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520"/>
                </a:lnSpc>
              </a:pPr>
              <a:r>
                <a:rPr lang="en-US" sz="1800">
                  <a:solidFill>
                    <a:srgbClr val="2A2A2A"/>
                  </a:solidFill>
                  <a:latin typeface="Open Sans"/>
                </a:rPr>
                <a:t>0 </a:t>
              </a:r>
            </a:p>
          </p:txBody>
        </p:sp>
        <p:grpSp>
          <p:nvGrpSpPr>
            <p:cNvPr name="Group 25" id="25"/>
            <p:cNvGrpSpPr>
              <a:grpSpLocks noChangeAspect="true"/>
            </p:cNvGrpSpPr>
            <p:nvPr/>
          </p:nvGrpSpPr>
          <p:grpSpPr>
            <a:xfrm rot="0">
              <a:off x="580231" y="179070"/>
              <a:ext cx="6462486" cy="9062357"/>
              <a:chOff x="0" y="0"/>
              <a:chExt cx="6462486" cy="9062357"/>
            </a:xfrm>
          </p:grpSpPr>
          <p:sp>
            <p:nvSpPr>
              <p:cNvPr name="Freeform 26" id="26"/>
              <p:cNvSpPr/>
              <p:nvPr/>
            </p:nvSpPr>
            <p:spPr>
              <a:xfrm>
                <a:off x="0" y="9062357"/>
                <a:ext cx="370816" cy="0"/>
              </a:xfrm>
              <a:custGeom>
                <a:avLst/>
                <a:gdLst/>
                <a:ahLst/>
                <a:cxnLst/>
                <a:rect r="r" b="b" t="t" l="l"/>
                <a:pathLst>
                  <a:path h="0" w="370816">
                    <a:moveTo>
                      <a:pt x="0" y="0"/>
                    </a:moveTo>
                    <a:lnTo>
                      <a:pt x="0" y="0"/>
                    </a:lnTo>
                    <a:lnTo>
                      <a:pt x="370816" y="0"/>
                    </a:lnTo>
                    <a:lnTo>
                      <a:pt x="370816" y="0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  <p:sp>
            <p:nvSpPr>
              <p:cNvPr name="Freeform 27" id="27"/>
              <p:cNvSpPr/>
              <p:nvPr/>
            </p:nvSpPr>
            <p:spPr>
              <a:xfrm>
                <a:off x="1324810" y="6156053"/>
                <a:ext cx="370816" cy="2906304"/>
              </a:xfrm>
              <a:custGeom>
                <a:avLst/>
                <a:gdLst/>
                <a:ahLst/>
                <a:cxnLst/>
                <a:rect r="r" b="b" t="t" l="l"/>
                <a:pathLst>
                  <a:path h="2906304" w="370816">
                    <a:moveTo>
                      <a:pt x="0" y="2906304"/>
                    </a:moveTo>
                    <a:lnTo>
                      <a:pt x="0" y="29665"/>
                    </a:lnTo>
                    <a:cubicBezTo>
                      <a:pt x="0" y="21797"/>
                      <a:pt x="3125" y="14252"/>
                      <a:pt x="8688" y="8689"/>
                    </a:cubicBezTo>
                    <a:cubicBezTo>
                      <a:pt x="14252" y="3125"/>
                      <a:pt x="21797" y="0"/>
                      <a:pt x="29665" y="0"/>
                    </a:cubicBezTo>
                    <a:lnTo>
                      <a:pt x="341150" y="0"/>
                    </a:lnTo>
                    <a:cubicBezTo>
                      <a:pt x="357534" y="0"/>
                      <a:pt x="370815" y="13282"/>
                      <a:pt x="370815" y="29665"/>
                    </a:cubicBezTo>
                    <a:lnTo>
                      <a:pt x="370815" y="2906304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  <p:sp>
            <p:nvSpPr>
              <p:cNvPr name="Freeform 28" id="28"/>
              <p:cNvSpPr/>
              <p:nvPr/>
            </p:nvSpPr>
            <p:spPr>
              <a:xfrm>
                <a:off x="2649619" y="3618593"/>
                <a:ext cx="370816" cy="5443764"/>
              </a:xfrm>
              <a:custGeom>
                <a:avLst/>
                <a:gdLst/>
                <a:ahLst/>
                <a:cxnLst/>
                <a:rect r="r" b="b" t="t" l="l"/>
                <a:pathLst>
                  <a:path h="5443764" w="370816">
                    <a:moveTo>
                      <a:pt x="0" y="5443764"/>
                    </a:moveTo>
                    <a:lnTo>
                      <a:pt x="0" y="29665"/>
                    </a:lnTo>
                    <a:cubicBezTo>
                      <a:pt x="0" y="21798"/>
                      <a:pt x="3125" y="14252"/>
                      <a:pt x="8689" y="8689"/>
                    </a:cubicBezTo>
                    <a:cubicBezTo>
                      <a:pt x="14252" y="3125"/>
                      <a:pt x="21798" y="0"/>
                      <a:pt x="29665" y="0"/>
                    </a:cubicBezTo>
                    <a:lnTo>
                      <a:pt x="341151" y="0"/>
                    </a:lnTo>
                    <a:cubicBezTo>
                      <a:pt x="349019" y="0"/>
                      <a:pt x="356564" y="3125"/>
                      <a:pt x="362127" y="8689"/>
                    </a:cubicBezTo>
                    <a:cubicBezTo>
                      <a:pt x="367691" y="14252"/>
                      <a:pt x="370816" y="21798"/>
                      <a:pt x="370816" y="29665"/>
                    </a:cubicBezTo>
                    <a:lnTo>
                      <a:pt x="370816" y="5443764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  <p:sp>
            <p:nvSpPr>
              <p:cNvPr name="Freeform 29" id="29"/>
              <p:cNvSpPr/>
              <p:nvPr/>
            </p:nvSpPr>
            <p:spPr>
              <a:xfrm>
                <a:off x="3974429" y="2531110"/>
                <a:ext cx="370816" cy="6531247"/>
              </a:xfrm>
              <a:custGeom>
                <a:avLst/>
                <a:gdLst/>
                <a:ahLst/>
                <a:cxnLst/>
                <a:rect r="r" b="b" t="t" l="l"/>
                <a:pathLst>
                  <a:path h="6531247" w="370816">
                    <a:moveTo>
                      <a:pt x="0" y="6531247"/>
                    </a:moveTo>
                    <a:lnTo>
                      <a:pt x="0" y="29665"/>
                    </a:lnTo>
                    <a:cubicBezTo>
                      <a:pt x="0" y="13282"/>
                      <a:pt x="13281" y="0"/>
                      <a:pt x="29665" y="0"/>
                    </a:cubicBezTo>
                    <a:lnTo>
                      <a:pt x="341150" y="0"/>
                    </a:lnTo>
                    <a:cubicBezTo>
                      <a:pt x="357534" y="0"/>
                      <a:pt x="370815" y="13282"/>
                      <a:pt x="370815" y="29665"/>
                    </a:cubicBezTo>
                    <a:lnTo>
                      <a:pt x="370815" y="6531247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  <p:sp>
            <p:nvSpPr>
              <p:cNvPr name="Freeform 30" id="30"/>
              <p:cNvSpPr/>
              <p:nvPr/>
            </p:nvSpPr>
            <p:spPr>
              <a:xfrm>
                <a:off x="5299238" y="1081133"/>
                <a:ext cx="370816" cy="7981224"/>
              </a:xfrm>
              <a:custGeom>
                <a:avLst/>
                <a:gdLst/>
                <a:ahLst/>
                <a:cxnLst/>
                <a:rect r="r" b="b" t="t" l="l"/>
                <a:pathLst>
                  <a:path h="7981224" w="370816">
                    <a:moveTo>
                      <a:pt x="0" y="7981224"/>
                    </a:moveTo>
                    <a:lnTo>
                      <a:pt x="0" y="29665"/>
                    </a:lnTo>
                    <a:cubicBezTo>
                      <a:pt x="0" y="13281"/>
                      <a:pt x="13282" y="0"/>
                      <a:pt x="29665" y="0"/>
                    </a:cubicBezTo>
                    <a:lnTo>
                      <a:pt x="341151" y="0"/>
                    </a:lnTo>
                    <a:cubicBezTo>
                      <a:pt x="349018" y="0"/>
                      <a:pt x="356564" y="3125"/>
                      <a:pt x="362127" y="8688"/>
                    </a:cubicBezTo>
                    <a:cubicBezTo>
                      <a:pt x="367691" y="14252"/>
                      <a:pt x="370816" y="21797"/>
                      <a:pt x="370816" y="29665"/>
                    </a:cubicBezTo>
                    <a:lnTo>
                      <a:pt x="370816" y="7981224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  <p:sp>
            <p:nvSpPr>
              <p:cNvPr name="Freeform 31" id="31"/>
              <p:cNvSpPr/>
              <p:nvPr/>
            </p:nvSpPr>
            <p:spPr>
              <a:xfrm>
                <a:off x="396216" y="7237185"/>
                <a:ext cx="370816" cy="1825172"/>
              </a:xfrm>
              <a:custGeom>
                <a:avLst/>
                <a:gdLst/>
                <a:ahLst/>
                <a:cxnLst/>
                <a:rect r="r" b="b" t="t" l="l"/>
                <a:pathLst>
                  <a:path h="1825172" w="370816">
                    <a:moveTo>
                      <a:pt x="0" y="1825172"/>
                    </a:moveTo>
                    <a:lnTo>
                      <a:pt x="0" y="29666"/>
                    </a:lnTo>
                    <a:cubicBezTo>
                      <a:pt x="0" y="21798"/>
                      <a:pt x="3125" y="14253"/>
                      <a:pt x="8688" y="8689"/>
                    </a:cubicBezTo>
                    <a:cubicBezTo>
                      <a:pt x="14252" y="3126"/>
                      <a:pt x="21797" y="0"/>
                      <a:pt x="29665" y="0"/>
                    </a:cubicBezTo>
                    <a:lnTo>
                      <a:pt x="341150" y="0"/>
                    </a:lnTo>
                    <a:cubicBezTo>
                      <a:pt x="349018" y="0"/>
                      <a:pt x="356564" y="3126"/>
                      <a:pt x="362127" y="8689"/>
                    </a:cubicBezTo>
                    <a:cubicBezTo>
                      <a:pt x="367690" y="14253"/>
                      <a:pt x="370816" y="21798"/>
                      <a:pt x="370816" y="29666"/>
                    </a:cubicBezTo>
                    <a:lnTo>
                      <a:pt x="370816" y="1825172"/>
                    </a:lnTo>
                    <a:close/>
                  </a:path>
                </a:pathLst>
              </a:custGeom>
              <a:solidFill>
                <a:srgbClr val="A1EFB2"/>
              </a:solidFill>
            </p:spPr>
          </p:sp>
          <p:sp>
            <p:nvSpPr>
              <p:cNvPr name="Freeform 32" id="32"/>
              <p:cNvSpPr/>
              <p:nvPr/>
            </p:nvSpPr>
            <p:spPr>
              <a:xfrm>
                <a:off x="1721025" y="6156053"/>
                <a:ext cx="370816" cy="2906304"/>
              </a:xfrm>
              <a:custGeom>
                <a:avLst/>
                <a:gdLst/>
                <a:ahLst/>
                <a:cxnLst/>
                <a:rect r="r" b="b" t="t" l="l"/>
                <a:pathLst>
                  <a:path h="2906304" w="370816">
                    <a:moveTo>
                      <a:pt x="0" y="2906304"/>
                    </a:moveTo>
                    <a:lnTo>
                      <a:pt x="0" y="29665"/>
                    </a:lnTo>
                    <a:cubicBezTo>
                      <a:pt x="0" y="13282"/>
                      <a:pt x="13282" y="0"/>
                      <a:pt x="29666" y="0"/>
                    </a:cubicBezTo>
                    <a:lnTo>
                      <a:pt x="341151" y="0"/>
                    </a:lnTo>
                    <a:cubicBezTo>
                      <a:pt x="357535" y="0"/>
                      <a:pt x="370816" y="13282"/>
                      <a:pt x="370816" y="29665"/>
                    </a:cubicBezTo>
                    <a:lnTo>
                      <a:pt x="370816" y="2906304"/>
                    </a:lnTo>
                    <a:close/>
                  </a:path>
                </a:pathLst>
              </a:custGeom>
              <a:solidFill>
                <a:srgbClr val="A1EFB2"/>
              </a:solidFill>
            </p:spPr>
          </p:sp>
          <p:sp>
            <p:nvSpPr>
              <p:cNvPr name="Freeform 33" id="33"/>
              <p:cNvSpPr/>
              <p:nvPr/>
            </p:nvSpPr>
            <p:spPr>
              <a:xfrm>
                <a:off x="3045835" y="5433181"/>
                <a:ext cx="370816" cy="3629176"/>
              </a:xfrm>
              <a:custGeom>
                <a:avLst/>
                <a:gdLst/>
                <a:ahLst/>
                <a:cxnLst/>
                <a:rect r="r" b="b" t="t" l="l"/>
                <a:pathLst>
                  <a:path h="3629176" w="370816">
                    <a:moveTo>
                      <a:pt x="0" y="3629176"/>
                    </a:moveTo>
                    <a:lnTo>
                      <a:pt x="0" y="29665"/>
                    </a:lnTo>
                    <a:cubicBezTo>
                      <a:pt x="0" y="21798"/>
                      <a:pt x="3125" y="14252"/>
                      <a:pt x="8689" y="8689"/>
                    </a:cubicBezTo>
                    <a:cubicBezTo>
                      <a:pt x="14252" y="3125"/>
                      <a:pt x="21798" y="0"/>
                      <a:pt x="29665" y="0"/>
                    </a:cubicBezTo>
                    <a:lnTo>
                      <a:pt x="341151" y="0"/>
                    </a:lnTo>
                    <a:cubicBezTo>
                      <a:pt x="349018" y="0"/>
                      <a:pt x="356564" y="3125"/>
                      <a:pt x="362127" y="8689"/>
                    </a:cubicBezTo>
                    <a:cubicBezTo>
                      <a:pt x="367690" y="14252"/>
                      <a:pt x="370816" y="21798"/>
                      <a:pt x="370816" y="29665"/>
                    </a:cubicBezTo>
                    <a:lnTo>
                      <a:pt x="370816" y="3629176"/>
                    </a:lnTo>
                    <a:close/>
                  </a:path>
                </a:pathLst>
              </a:custGeom>
              <a:solidFill>
                <a:srgbClr val="A1EFB2"/>
              </a:solidFill>
            </p:spPr>
          </p:sp>
          <p:sp>
            <p:nvSpPr>
              <p:cNvPr name="Freeform 34" id="34"/>
              <p:cNvSpPr/>
              <p:nvPr/>
            </p:nvSpPr>
            <p:spPr>
              <a:xfrm>
                <a:off x="4370644" y="3982498"/>
                <a:ext cx="370816" cy="5079859"/>
              </a:xfrm>
              <a:custGeom>
                <a:avLst/>
                <a:gdLst/>
                <a:ahLst/>
                <a:cxnLst/>
                <a:rect r="r" b="b" t="t" l="l"/>
                <a:pathLst>
                  <a:path h="5079859" w="370816">
                    <a:moveTo>
                      <a:pt x="0" y="5079859"/>
                    </a:moveTo>
                    <a:lnTo>
                      <a:pt x="0" y="29666"/>
                    </a:lnTo>
                    <a:cubicBezTo>
                      <a:pt x="0" y="13282"/>
                      <a:pt x="13282" y="0"/>
                      <a:pt x="29666" y="0"/>
                    </a:cubicBezTo>
                    <a:lnTo>
                      <a:pt x="341151" y="0"/>
                    </a:lnTo>
                    <a:cubicBezTo>
                      <a:pt x="357534" y="0"/>
                      <a:pt x="370816" y="13282"/>
                      <a:pt x="370816" y="29666"/>
                    </a:cubicBezTo>
                    <a:lnTo>
                      <a:pt x="370816" y="5079859"/>
                    </a:lnTo>
                    <a:close/>
                  </a:path>
                </a:pathLst>
              </a:custGeom>
              <a:solidFill>
                <a:srgbClr val="A1EFB2"/>
              </a:solidFill>
            </p:spPr>
          </p:sp>
          <p:sp>
            <p:nvSpPr>
              <p:cNvPr name="Freeform 35" id="35"/>
              <p:cNvSpPr/>
              <p:nvPr/>
            </p:nvSpPr>
            <p:spPr>
              <a:xfrm>
                <a:off x="5695454" y="1806699"/>
                <a:ext cx="370816" cy="7255658"/>
              </a:xfrm>
              <a:custGeom>
                <a:avLst/>
                <a:gdLst/>
                <a:ahLst/>
                <a:cxnLst/>
                <a:rect r="r" b="b" t="t" l="l"/>
                <a:pathLst>
                  <a:path h="7255658" w="370816">
                    <a:moveTo>
                      <a:pt x="0" y="7255658"/>
                    </a:moveTo>
                    <a:lnTo>
                      <a:pt x="0" y="29665"/>
                    </a:lnTo>
                    <a:cubicBezTo>
                      <a:pt x="0" y="13281"/>
                      <a:pt x="13282" y="0"/>
                      <a:pt x="29666" y="0"/>
                    </a:cubicBezTo>
                    <a:lnTo>
                      <a:pt x="341151" y="0"/>
                    </a:lnTo>
                    <a:cubicBezTo>
                      <a:pt x="357534" y="0"/>
                      <a:pt x="370816" y="13281"/>
                      <a:pt x="370816" y="29665"/>
                    </a:cubicBezTo>
                    <a:lnTo>
                      <a:pt x="370816" y="7255658"/>
                    </a:lnTo>
                    <a:close/>
                  </a:path>
                </a:pathLst>
              </a:custGeom>
              <a:solidFill>
                <a:srgbClr val="A1EFB2"/>
              </a:solidFill>
            </p:spPr>
          </p:sp>
          <p:sp>
            <p:nvSpPr>
              <p:cNvPr name="Freeform 36" id="36"/>
              <p:cNvSpPr/>
              <p:nvPr/>
            </p:nvSpPr>
            <p:spPr>
              <a:xfrm>
                <a:off x="792432" y="7237185"/>
                <a:ext cx="370816" cy="1825172"/>
              </a:xfrm>
              <a:custGeom>
                <a:avLst/>
                <a:gdLst/>
                <a:ahLst/>
                <a:cxnLst/>
                <a:rect r="r" b="b" t="t" l="l"/>
                <a:pathLst>
                  <a:path h="1825172" w="370816">
                    <a:moveTo>
                      <a:pt x="0" y="1825172"/>
                    </a:moveTo>
                    <a:lnTo>
                      <a:pt x="0" y="29666"/>
                    </a:lnTo>
                    <a:cubicBezTo>
                      <a:pt x="0" y="21798"/>
                      <a:pt x="3125" y="14253"/>
                      <a:pt x="8688" y="8689"/>
                    </a:cubicBezTo>
                    <a:cubicBezTo>
                      <a:pt x="14252" y="3126"/>
                      <a:pt x="21797" y="0"/>
                      <a:pt x="29665" y="0"/>
                    </a:cubicBezTo>
                    <a:lnTo>
                      <a:pt x="341150" y="0"/>
                    </a:lnTo>
                    <a:cubicBezTo>
                      <a:pt x="349018" y="0"/>
                      <a:pt x="356563" y="3126"/>
                      <a:pt x="362127" y="8689"/>
                    </a:cubicBezTo>
                    <a:cubicBezTo>
                      <a:pt x="367690" y="14253"/>
                      <a:pt x="370816" y="21798"/>
                      <a:pt x="370815" y="29666"/>
                    </a:cubicBezTo>
                    <a:lnTo>
                      <a:pt x="370815" y="1825172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  <p:sp>
            <p:nvSpPr>
              <p:cNvPr name="Freeform 37" id="37"/>
              <p:cNvSpPr/>
              <p:nvPr/>
            </p:nvSpPr>
            <p:spPr>
              <a:xfrm>
                <a:off x="2117241" y="7609205"/>
                <a:ext cx="370816" cy="1453152"/>
              </a:xfrm>
              <a:custGeom>
                <a:avLst/>
                <a:gdLst/>
                <a:ahLst/>
                <a:cxnLst/>
                <a:rect r="r" b="b" t="t" l="l"/>
                <a:pathLst>
                  <a:path h="1453152" w="370816">
                    <a:moveTo>
                      <a:pt x="0" y="1453152"/>
                    </a:moveTo>
                    <a:lnTo>
                      <a:pt x="0" y="29665"/>
                    </a:lnTo>
                    <a:cubicBezTo>
                      <a:pt x="0" y="13282"/>
                      <a:pt x="13282" y="0"/>
                      <a:pt x="29666" y="0"/>
                    </a:cubicBezTo>
                    <a:lnTo>
                      <a:pt x="341151" y="0"/>
                    </a:lnTo>
                    <a:cubicBezTo>
                      <a:pt x="357534" y="0"/>
                      <a:pt x="370816" y="13282"/>
                      <a:pt x="370816" y="29665"/>
                    </a:cubicBezTo>
                    <a:lnTo>
                      <a:pt x="370816" y="1453152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  <p:sp>
            <p:nvSpPr>
              <p:cNvPr name="Freeform 38" id="38"/>
              <p:cNvSpPr/>
              <p:nvPr/>
            </p:nvSpPr>
            <p:spPr>
              <a:xfrm>
                <a:off x="3442051" y="7247769"/>
                <a:ext cx="370816" cy="1814588"/>
              </a:xfrm>
              <a:custGeom>
                <a:avLst/>
                <a:gdLst/>
                <a:ahLst/>
                <a:cxnLst/>
                <a:rect r="r" b="b" t="t" l="l"/>
                <a:pathLst>
                  <a:path h="1814588" w="370816">
                    <a:moveTo>
                      <a:pt x="0" y="1814588"/>
                    </a:moveTo>
                    <a:lnTo>
                      <a:pt x="0" y="29665"/>
                    </a:lnTo>
                    <a:cubicBezTo>
                      <a:pt x="0" y="13282"/>
                      <a:pt x="13282" y="0"/>
                      <a:pt x="29665" y="0"/>
                    </a:cubicBezTo>
                    <a:lnTo>
                      <a:pt x="341150" y="0"/>
                    </a:lnTo>
                    <a:cubicBezTo>
                      <a:pt x="357534" y="0"/>
                      <a:pt x="370815" y="13282"/>
                      <a:pt x="370815" y="29665"/>
                    </a:cubicBezTo>
                    <a:lnTo>
                      <a:pt x="370815" y="1814588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  <p:sp>
            <p:nvSpPr>
              <p:cNvPr name="Freeform 39" id="39"/>
              <p:cNvSpPr/>
              <p:nvPr/>
            </p:nvSpPr>
            <p:spPr>
              <a:xfrm>
                <a:off x="4766860" y="6159581"/>
                <a:ext cx="370816" cy="2902776"/>
              </a:xfrm>
              <a:custGeom>
                <a:avLst/>
                <a:gdLst/>
                <a:ahLst/>
                <a:cxnLst/>
                <a:rect r="r" b="b" t="t" l="l"/>
                <a:pathLst>
                  <a:path h="2902776" w="370816">
                    <a:moveTo>
                      <a:pt x="0" y="2902776"/>
                    </a:moveTo>
                    <a:lnTo>
                      <a:pt x="0" y="29665"/>
                    </a:lnTo>
                    <a:cubicBezTo>
                      <a:pt x="0" y="13281"/>
                      <a:pt x="13282" y="0"/>
                      <a:pt x="29665" y="0"/>
                    </a:cubicBezTo>
                    <a:lnTo>
                      <a:pt x="341151" y="0"/>
                    </a:lnTo>
                    <a:cubicBezTo>
                      <a:pt x="349018" y="0"/>
                      <a:pt x="356564" y="3125"/>
                      <a:pt x="362127" y="8688"/>
                    </a:cubicBezTo>
                    <a:cubicBezTo>
                      <a:pt x="367691" y="14251"/>
                      <a:pt x="370816" y="21797"/>
                      <a:pt x="370816" y="29665"/>
                    </a:cubicBezTo>
                    <a:lnTo>
                      <a:pt x="370816" y="2902776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  <p:sp>
            <p:nvSpPr>
              <p:cNvPr name="Freeform 40" id="40"/>
              <p:cNvSpPr/>
              <p:nvPr/>
            </p:nvSpPr>
            <p:spPr>
              <a:xfrm>
                <a:off x="6091670" y="6160094"/>
                <a:ext cx="370816" cy="2902263"/>
              </a:xfrm>
              <a:custGeom>
                <a:avLst/>
                <a:gdLst/>
                <a:ahLst/>
                <a:cxnLst/>
                <a:rect r="r" b="b" t="t" l="l"/>
                <a:pathLst>
                  <a:path h="2902263" w="370816">
                    <a:moveTo>
                      <a:pt x="0" y="2902263"/>
                    </a:moveTo>
                    <a:lnTo>
                      <a:pt x="0" y="29665"/>
                    </a:lnTo>
                    <a:cubicBezTo>
                      <a:pt x="0" y="13282"/>
                      <a:pt x="13282" y="0"/>
                      <a:pt x="29665" y="0"/>
                    </a:cubicBezTo>
                    <a:lnTo>
                      <a:pt x="341151" y="0"/>
                    </a:lnTo>
                    <a:cubicBezTo>
                      <a:pt x="357534" y="0"/>
                      <a:pt x="370816" y="13282"/>
                      <a:pt x="370816" y="29665"/>
                    </a:cubicBezTo>
                    <a:lnTo>
                      <a:pt x="370816" y="2902263"/>
                    </a:lnTo>
                    <a:close/>
                  </a:path>
                </a:pathLst>
              </a:custGeom>
              <a:solidFill>
                <a:srgbClr val="399D4E"/>
              </a:solidFill>
            </p:spPr>
          </p:sp>
        </p:grp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99D4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25393" y="1249270"/>
            <a:ext cx="9801225" cy="7788459"/>
            <a:chOff x="0" y="0"/>
            <a:chExt cx="13068300" cy="1038461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13068300" cy="3463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200"/>
                </a:lnSpc>
              </a:pPr>
              <a:r>
                <a:rPr lang="en-US" sz="8500">
                  <a:solidFill>
                    <a:srgbClr val="FFFFFF"/>
                  </a:solidFill>
                  <a:latin typeface="Open Sans"/>
                </a:rPr>
                <a:t>Benefits of ML in the health sector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492995"/>
              <a:ext cx="13068300" cy="4891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55642" indent="-377821" lvl="1">
                <a:lnSpc>
                  <a:spcPts val="4899"/>
                </a:lnSpc>
                <a:buFont typeface="Arial"/>
                <a:buChar char="•"/>
              </a:pPr>
              <a:r>
                <a:rPr lang="en-US" sz="3499">
                  <a:solidFill>
                    <a:srgbClr val="FFFFFF"/>
                  </a:solidFill>
                  <a:latin typeface="Open Sans"/>
                </a:rPr>
                <a:t>Improving Clinical Health Data Management.</a:t>
              </a:r>
            </a:p>
            <a:p>
              <a:pPr marL="755642" indent="-377821" lvl="1">
                <a:lnSpc>
                  <a:spcPts val="4899"/>
                </a:lnSpc>
                <a:buFont typeface="Arial"/>
                <a:buChar char="•"/>
              </a:pPr>
              <a:r>
                <a:rPr lang="en-US" sz="3499">
                  <a:solidFill>
                    <a:srgbClr val="FFFFFF"/>
                  </a:solidFill>
                  <a:latin typeface="Open Sans"/>
                </a:rPr>
                <a:t>Processing large data sets for diagnosis</a:t>
              </a:r>
            </a:p>
            <a:p>
              <a:pPr marL="755642" indent="-377821" lvl="1">
                <a:lnSpc>
                  <a:spcPts val="4899"/>
                </a:lnSpc>
                <a:buFont typeface="Arial"/>
                <a:buChar char="•"/>
              </a:pPr>
              <a:r>
                <a:rPr lang="en-US" sz="3499">
                  <a:solidFill>
                    <a:srgbClr val="FFFFFF"/>
                  </a:solidFill>
                  <a:latin typeface="Open Sans"/>
                </a:rPr>
                <a:t>Improving healthcare in under-resourced areas</a:t>
              </a:r>
            </a:p>
            <a:p>
              <a:pPr marL="755642" indent="-377821" lvl="1">
                <a:lnSpc>
                  <a:spcPts val="4899"/>
                </a:lnSpc>
                <a:buFont typeface="Arial"/>
                <a:buChar char="•"/>
              </a:pPr>
              <a:r>
                <a:rPr lang="en-US" sz="3499">
                  <a:solidFill>
                    <a:srgbClr val="FFFFFF"/>
                  </a:solidFill>
                  <a:latin typeface="Open Sans"/>
                </a:rPr>
                <a:t>Speeding up Drug Development with AI</a:t>
              </a: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7220" t="0" r="13172" b="0"/>
          <a:stretch>
            <a:fillRect/>
          </a:stretch>
        </p:blipFill>
        <p:spPr>
          <a:xfrm flipH="false" flipV="false" rot="0">
            <a:off x="0" y="0"/>
            <a:ext cx="5459458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A1EF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63020" y="1038225"/>
            <a:ext cx="7913878" cy="2200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760"/>
              </a:lnSpc>
            </a:pPr>
            <a:r>
              <a:rPr lang="en-US" sz="7300">
                <a:solidFill>
                  <a:srgbClr val="2A2A2A"/>
                </a:solidFill>
                <a:latin typeface="Open Sans Bold"/>
              </a:rPr>
              <a:t>Challenges of AI in Health Sector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7166" r="0" b="7166"/>
          <a:stretch>
            <a:fillRect/>
          </a:stretch>
        </p:blipFill>
        <p:spPr>
          <a:xfrm flipH="false" flipV="false" rot="0">
            <a:off x="10282646" y="0"/>
            <a:ext cx="8005354" cy="102870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3484840"/>
            <a:ext cx="8115300" cy="4843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49710" indent="-424855" lvl="1">
              <a:lnSpc>
                <a:spcPts val="5509"/>
              </a:lnSpc>
              <a:buFont typeface="Arial"/>
              <a:buChar char="•"/>
            </a:pPr>
            <a:r>
              <a:rPr lang="en-US" sz="3935">
                <a:solidFill>
                  <a:srgbClr val="2A2A2A"/>
                </a:solidFill>
                <a:latin typeface="Open Sans Bold"/>
              </a:rPr>
              <a:t>Massive pressure on healthcare systems.</a:t>
            </a:r>
          </a:p>
          <a:p>
            <a:pPr marL="849710" indent="-424855" lvl="1">
              <a:lnSpc>
                <a:spcPts val="5509"/>
              </a:lnSpc>
              <a:buFont typeface="Arial"/>
              <a:buChar char="•"/>
            </a:pPr>
            <a:r>
              <a:rPr lang="en-US" sz="3935">
                <a:solidFill>
                  <a:srgbClr val="2A2A2A"/>
                </a:solidFill>
                <a:latin typeface="Open Sans Bold"/>
              </a:rPr>
              <a:t>The exponential growth of healthcare data.</a:t>
            </a:r>
          </a:p>
          <a:p>
            <a:pPr marL="849710" indent="-424855" lvl="1">
              <a:lnSpc>
                <a:spcPts val="5509"/>
              </a:lnSpc>
              <a:buFont typeface="Arial"/>
              <a:buChar char="•"/>
            </a:pPr>
            <a:r>
              <a:rPr lang="en-US" sz="3935">
                <a:solidFill>
                  <a:srgbClr val="2A2A2A"/>
                </a:solidFill>
                <a:latin typeface="Open Sans Bold"/>
              </a:rPr>
              <a:t>Integration and legal challenges.</a:t>
            </a:r>
          </a:p>
          <a:p>
            <a:pPr marL="849710" indent="-424855" lvl="1">
              <a:lnSpc>
                <a:spcPts val="5509"/>
              </a:lnSpc>
              <a:buFont typeface="Arial"/>
              <a:buChar char="•"/>
            </a:pPr>
            <a:r>
              <a:rPr lang="en-US" sz="3935">
                <a:solidFill>
                  <a:srgbClr val="2A2A2A"/>
                </a:solidFill>
                <a:latin typeface="Open Sans Bold"/>
              </a:rPr>
              <a:t>Producing efficient insights.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03996" y="1837023"/>
            <a:ext cx="14880008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200"/>
              </a:lnSpc>
            </a:pPr>
            <a:r>
              <a:rPr lang="en-US" sz="8500">
                <a:solidFill>
                  <a:srgbClr val="2A2A2A"/>
                </a:solidFill>
                <a:latin typeface="Open Sans"/>
              </a:rPr>
              <a:t>Future Scope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2505346" y="5687104"/>
            <a:ext cx="4078658" cy="2560245"/>
            <a:chOff x="0" y="0"/>
            <a:chExt cx="5438211" cy="3413660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737260"/>
              <a:ext cx="5438211" cy="1676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2A2A2A"/>
                  </a:solidFill>
                  <a:latin typeface="Open Sans Bold"/>
                </a:rPr>
                <a:t>New ideas and techniques of treatment</a:t>
              </a:r>
            </a:p>
          </p:txBody>
        </p: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724450" cy="950948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703996" y="5687104"/>
            <a:ext cx="4078658" cy="2141145"/>
            <a:chOff x="0" y="0"/>
            <a:chExt cx="5438211" cy="285486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737260"/>
              <a:ext cx="5438211" cy="111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2A2A2A"/>
                  </a:solidFill>
                  <a:latin typeface="Open Sans Bold"/>
                </a:rPr>
                <a:t>Efficient disease detecction</a:t>
              </a:r>
            </a:p>
          </p:txBody>
        </p:sp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1056609" cy="950948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7104671" y="5757845"/>
            <a:ext cx="4078658" cy="2070404"/>
            <a:chOff x="0" y="0"/>
            <a:chExt cx="5438211" cy="276053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642939"/>
              <a:ext cx="5438211" cy="111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35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2A2A2A"/>
                  </a:solidFill>
                  <a:latin typeface="Open Sans Bold"/>
                </a:rPr>
                <a:t>Faster diagnosis and analysis of data</a:t>
              </a:r>
            </a:p>
          </p:txBody>
        </p:sp>
        <p:pic>
          <p:nvPicPr>
            <p:cNvPr name="Picture 11" id="11"/>
            <p:cNvPicPr>
              <a:picLocks noChangeAspect="true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0" t="0" r="0" b="0"/>
            <a:stretch>
              <a:fillRect/>
            </a:stretch>
          </p:blipFill>
          <p:spPr>
            <a:xfrm flipH="false" flipV="false" rot="0">
              <a:off x="0" y="0"/>
              <a:ext cx="833265" cy="856627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DAFAzvDMhYc</dc:identifier>
  <dcterms:modified xsi:type="dcterms:W3CDTF">2011-08-01T06:04:30Z</dcterms:modified>
  <cp:revision>1</cp:revision>
  <dc:title>DISEASE DETECTION USING MACHINE LEARNING</dc:title>
</cp:coreProperties>
</file>

<file path=docProps/thumbnail.jpeg>
</file>